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0" r:id="rId3"/>
    <p:sldId id="294" r:id="rId4"/>
    <p:sldId id="298" r:id="rId5"/>
    <p:sldId id="261" r:id="rId6"/>
    <p:sldId id="262" r:id="rId7"/>
    <p:sldId id="267" r:id="rId8"/>
    <p:sldId id="271" r:id="rId9"/>
    <p:sldId id="274" r:id="rId10"/>
    <p:sldId id="276" r:id="rId11"/>
    <p:sldId id="279" r:id="rId12"/>
    <p:sldId id="287" r:id="rId13"/>
    <p:sldId id="283" r:id="rId14"/>
    <p:sldId id="29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C37F8-3A0E-4F98-93C9-E623D5232D10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84817-7422-4D06-AC28-3987AFC51B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C37F8-3A0E-4F98-93C9-E623D5232D10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84817-7422-4D06-AC28-3987AFC51B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C37F8-3A0E-4F98-93C9-E623D5232D10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84817-7422-4D06-AC28-3987AFC51B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C37F8-3A0E-4F98-93C9-E623D5232D10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84817-7422-4D06-AC28-3987AFC51B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C37F8-3A0E-4F98-93C9-E623D5232D10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84817-7422-4D06-AC28-3987AFC51B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C37F8-3A0E-4F98-93C9-E623D5232D10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84817-7422-4D06-AC28-3987AFC51B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C37F8-3A0E-4F98-93C9-E623D5232D10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84817-7422-4D06-AC28-3987AFC51B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C37F8-3A0E-4F98-93C9-E623D5232D10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84817-7422-4D06-AC28-3987AFC51B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C37F8-3A0E-4F98-93C9-E623D5232D10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84817-7422-4D06-AC28-3987AFC51B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C37F8-3A0E-4F98-93C9-E623D5232D10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84817-7422-4D06-AC28-3987AFC51B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C37F8-3A0E-4F98-93C9-E623D5232D10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84817-7422-4D06-AC28-3987AFC51B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C37F8-3A0E-4F98-93C9-E623D5232D10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84817-7422-4D06-AC28-3987AFC51B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1285883"/>
          </a:xfrm>
        </p:spPr>
        <p:txBody>
          <a:bodyPr>
            <a:normAutofit/>
          </a:bodyPr>
          <a:lstStyle/>
          <a:p>
            <a:r>
              <a:rPr lang="ru-RU" sz="3200" b="1" dirty="0" err="1" smtClean="0"/>
              <a:t>Голощапова</a:t>
            </a:r>
            <a:r>
              <a:rPr lang="ru-RU" sz="3200" b="1" dirty="0" smtClean="0"/>
              <a:t> Татьяна Васильевна</a:t>
            </a: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1928802"/>
            <a:ext cx="7215238" cy="3709998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Магистерская диссертация</a:t>
            </a:r>
          </a:p>
          <a:p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sz="3600" b="1" dirty="0">
                <a:solidFill>
                  <a:srgbClr val="FF0000"/>
                </a:solidFill>
              </a:rPr>
              <a:t>Развитие методологических аспектов судебной экспертизы в </a:t>
            </a:r>
            <a:r>
              <a:rPr lang="ru-RU" sz="3600" b="1" dirty="0" smtClean="0">
                <a:solidFill>
                  <a:srgbClr val="FF0000"/>
                </a:solidFill>
              </a:rPr>
              <a:t>рамках </a:t>
            </a:r>
            <a:r>
              <a:rPr lang="ru-RU" sz="3600" b="1" dirty="0">
                <a:solidFill>
                  <a:srgbClr val="FF0000"/>
                </a:solidFill>
              </a:rPr>
              <a:t>оценочной </a:t>
            </a:r>
            <a:r>
              <a:rPr lang="ru-RU" sz="3600" b="1" dirty="0" smtClean="0">
                <a:solidFill>
                  <a:srgbClr val="FF0000"/>
                </a:solidFill>
              </a:rPr>
              <a:t>деятельности</a:t>
            </a:r>
          </a:p>
          <a:p>
            <a:endParaRPr lang="ru-RU" sz="3000" b="1" dirty="0" smtClean="0">
              <a:solidFill>
                <a:schemeClr val="tx1"/>
              </a:solidFill>
            </a:endParaRPr>
          </a:p>
          <a:p>
            <a:endParaRPr lang="ru-RU" sz="3000" b="1" dirty="0" smtClean="0">
              <a:solidFill>
                <a:schemeClr val="tx1"/>
              </a:solidFill>
            </a:endParaRPr>
          </a:p>
          <a:p>
            <a:endParaRPr lang="ru-RU" sz="3000" b="1" dirty="0" smtClean="0">
              <a:solidFill>
                <a:schemeClr val="tx1"/>
              </a:solidFill>
            </a:endParaRPr>
          </a:p>
          <a:p>
            <a:r>
              <a:rPr lang="ru-RU" sz="3000" b="1" dirty="0" smtClean="0">
                <a:solidFill>
                  <a:schemeClr val="tx1"/>
                </a:solidFill>
              </a:rPr>
              <a:t>Научный руководитель </a:t>
            </a:r>
            <a:r>
              <a:rPr lang="ru-RU" sz="3000" b="1" dirty="0" err="1" smtClean="0">
                <a:solidFill>
                  <a:schemeClr val="tx1"/>
                </a:solidFill>
              </a:rPr>
              <a:t>к.э.н</a:t>
            </a:r>
            <a:r>
              <a:rPr lang="ru-RU" sz="3000" b="1" dirty="0" smtClean="0">
                <a:solidFill>
                  <a:schemeClr val="tx1"/>
                </a:solidFill>
              </a:rPr>
              <a:t>. </a:t>
            </a:r>
            <a:r>
              <a:rPr lang="ru-RU" sz="3000" b="1" dirty="0" err="1" smtClean="0">
                <a:solidFill>
                  <a:schemeClr val="tx1"/>
                </a:solidFill>
              </a:rPr>
              <a:t>Чалова</a:t>
            </a:r>
            <a:r>
              <a:rPr lang="ru-RU" sz="3000" b="1" dirty="0" smtClean="0">
                <a:solidFill>
                  <a:schemeClr val="tx1"/>
                </a:solidFill>
              </a:rPr>
              <a:t> Алла Юрьевна </a:t>
            </a:r>
          </a:p>
          <a:p>
            <a:r>
              <a:rPr lang="ru-RU" sz="3000" b="1" dirty="0" smtClean="0">
                <a:solidFill>
                  <a:srgbClr val="FF0000"/>
                </a:solidFill>
              </a:rPr>
              <a:t> </a:t>
            </a:r>
            <a:endParaRPr lang="ru-RU" sz="3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НЕОДНОРОДНОСТЬ АРБИТРАЖНОЙ ПРАКТИКИ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Отсутствие </a:t>
            </a:r>
            <a:r>
              <a:rPr lang="ru-RU" b="1" dirty="0"/>
              <a:t>единообразия </a:t>
            </a:r>
            <a:r>
              <a:rPr lang="ru-RU" b="1" dirty="0" smtClean="0"/>
              <a:t>в понимании методологии оценки ( например, НДС в стоимости оцениваемого имущества)</a:t>
            </a:r>
          </a:p>
          <a:p>
            <a:pPr>
              <a:buNone/>
            </a:pPr>
            <a:endParaRPr lang="ru-RU" b="1" dirty="0"/>
          </a:p>
          <a:p>
            <a:r>
              <a:rPr lang="ru-RU" b="1" dirty="0" smtClean="0"/>
              <a:t>Попытки суда квалифицировать отчет об оценке с точки зрения личного убеждения</a:t>
            </a:r>
          </a:p>
          <a:p>
            <a:pPr>
              <a:buNone/>
            </a:pPr>
            <a:endParaRPr lang="ru-RU" b="1" dirty="0" smtClean="0"/>
          </a:p>
          <a:p>
            <a:r>
              <a:rPr lang="ru-RU" b="1" dirty="0" smtClean="0"/>
              <a:t>Отсутствие мотивированного  обоснования неприятия судом Заключения эксперта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ФОРМИРОВАНИЕ ПРОЦЕССУАЛЬНОГО ДОКУМЕНТА – ЗАКЛЮЧЕНИЯ ЭКСПЕРТА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dirty="0"/>
              <a:t>	</a:t>
            </a:r>
            <a:r>
              <a:rPr lang="ru-RU" sz="2400" b="1" dirty="0" smtClean="0"/>
              <a:t>ПОДПИСКА ЭКСПЕРТА  </a:t>
            </a:r>
          </a:p>
          <a:p>
            <a:pPr>
              <a:buNone/>
            </a:pPr>
            <a:r>
              <a:rPr lang="ru-RU" sz="4800" b="1" dirty="0" smtClean="0"/>
              <a:t>	1. Вводная часть</a:t>
            </a:r>
          </a:p>
          <a:p>
            <a:pPr>
              <a:buNone/>
            </a:pPr>
            <a:r>
              <a:rPr lang="ru-RU" sz="4800" b="1" dirty="0" smtClean="0"/>
              <a:t>	2. Исследовательская часть</a:t>
            </a:r>
          </a:p>
          <a:p>
            <a:pPr>
              <a:buNone/>
            </a:pPr>
            <a:r>
              <a:rPr lang="ru-RU" sz="4800" b="1" dirty="0" smtClean="0"/>
              <a:t>   3. Заключительная часть</a:t>
            </a:r>
            <a:endParaRPr lang="ru-RU" sz="4800" dirty="0"/>
          </a:p>
          <a:p>
            <a:endParaRPr lang="ru-RU" sz="4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БЕЗ ТРЕТЕЙСКИХ СУДОВ НЕ ОБОЙТИСЬ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	</a:t>
            </a:r>
            <a:r>
              <a:rPr lang="ru-RU" sz="4000" b="1" dirty="0" smtClean="0"/>
              <a:t>Конфликты в сфере оценочной практики должны решаться </a:t>
            </a:r>
            <a:r>
              <a:rPr lang="ru-RU" sz="4000" b="1" dirty="0"/>
              <a:t>профессионалами, по соответствующим правилам, где требуются </a:t>
            </a:r>
            <a:r>
              <a:rPr lang="ru-RU" sz="4000" b="1" dirty="0" smtClean="0"/>
              <a:t>специфические </a:t>
            </a:r>
            <a:r>
              <a:rPr lang="ru-RU" sz="4000" b="1" dirty="0"/>
              <a:t>знания и судье бывает сложно </a:t>
            </a:r>
            <a:r>
              <a:rPr lang="ru-RU" sz="4000" b="1" dirty="0" smtClean="0"/>
              <a:t>разобраться</a:t>
            </a:r>
            <a:endParaRPr lang="ru-RU" sz="4000" b="1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ОСНОВНЫЕ МЕТОДОЛОГИЧЕСКИЕ АСПЕКТЫ СУДЕБНОЙ ОЦЕНОЧНОЙ ЭКСПЕРТИЗЫ, ТРЕБУЮЩИЕ РЕШЕНИЯ НА ЗАКОНОДАТЕЛЬНОМ УРОВНЕ </a:t>
            </a:r>
            <a:br>
              <a:rPr lang="ru-RU" sz="2000" b="1" dirty="0" smtClean="0">
                <a:solidFill>
                  <a:srgbClr val="FF0000"/>
                </a:solidFill>
              </a:rPr>
            </a:b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70000" lnSpcReduction="20000"/>
          </a:bodyPr>
          <a:lstStyle/>
          <a:p>
            <a:r>
              <a:rPr lang="ru-RU" sz="3400" b="1" dirty="0" smtClean="0"/>
              <a:t>Формирование </a:t>
            </a:r>
            <a:r>
              <a:rPr lang="ru-RU" sz="3400" b="1" dirty="0"/>
              <a:t>нового рода (вида) судебной оценочной экспертизы в классе судебно-экономических экспертиз.</a:t>
            </a:r>
          </a:p>
          <a:p>
            <a:pPr lvl="0"/>
            <a:r>
              <a:rPr lang="ru-RU" sz="3400" b="1" dirty="0"/>
              <a:t>Необходимость разработки и утверждения методических рекомендаций по проведению судебной оценочной экспертизы в рамках процессуального законодательства</a:t>
            </a:r>
            <a:r>
              <a:rPr lang="ru-RU" sz="3400" b="1" dirty="0" smtClean="0"/>
              <a:t>.</a:t>
            </a:r>
          </a:p>
          <a:p>
            <a:r>
              <a:rPr lang="ru-RU" sz="3400" b="1" dirty="0"/>
              <a:t>Проведение,  в рамках процессуального законодательства, сертификации методов  оценки различных видов имущественных прав</a:t>
            </a:r>
            <a:r>
              <a:rPr lang="ru-RU" sz="3400" b="1" dirty="0" smtClean="0"/>
              <a:t>.</a:t>
            </a:r>
          </a:p>
          <a:p>
            <a:pPr lvl="0"/>
            <a:r>
              <a:rPr lang="ru-RU" sz="3400" b="1" dirty="0"/>
              <a:t>Неприятие заключения эксперта в </a:t>
            </a:r>
            <a:r>
              <a:rPr lang="ru-RU" sz="3400" b="1" dirty="0" smtClean="0"/>
              <a:t>качестве </a:t>
            </a:r>
            <a:r>
              <a:rPr lang="ru-RU" sz="3400" b="1" dirty="0"/>
              <a:t>доказательства по делу, должно быть мотивировано органом, назначившим экспертизу</a:t>
            </a:r>
            <a:r>
              <a:rPr lang="ru-RU" sz="3400" b="1" dirty="0" smtClean="0"/>
              <a:t>.</a:t>
            </a:r>
          </a:p>
          <a:p>
            <a:r>
              <a:rPr lang="ru-RU" sz="3400" b="1" dirty="0" smtClean="0"/>
              <a:t>Вероятностный </a:t>
            </a:r>
            <a:r>
              <a:rPr lang="ru-RU" sz="3400" b="1" dirty="0"/>
              <a:t>характер рыночной стоимости объекта исследования должен быть четко определен в процессуальном законодательстве.</a:t>
            </a:r>
          </a:p>
          <a:p>
            <a:pPr lvl="0"/>
            <a:endParaRPr lang="ru-RU" dirty="0"/>
          </a:p>
          <a:p>
            <a:endParaRPr lang="ru-RU" dirty="0"/>
          </a:p>
          <a:p>
            <a:pPr lvl="0"/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85852" y="2000240"/>
            <a:ext cx="72866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Благодарю за внимание!</a:t>
            </a:r>
            <a:endParaRPr lang="ru-RU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АКТУАЛЬНОСТЬ ИССЛЕДОВАНИЯ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28662" y="1285860"/>
            <a:ext cx="757242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600" b="1" dirty="0" smtClean="0"/>
              <a:t>  </a:t>
            </a:r>
            <a:r>
              <a:rPr lang="ru-RU" sz="3200" b="1" dirty="0" smtClean="0"/>
              <a:t>Отсутствие единого научно-методического подхода к судебно-экспертной деятельности.</a:t>
            </a:r>
          </a:p>
          <a:p>
            <a:pPr>
              <a:buFont typeface="Arial" pitchFamily="34" charset="0"/>
              <a:buChar char="•"/>
            </a:pPr>
            <a:r>
              <a:rPr lang="ru-RU" sz="3200" b="1" dirty="0" smtClean="0"/>
              <a:t>  Необходимость профессиональной подготовки судебных экспертов-оценщиков</a:t>
            </a:r>
          </a:p>
          <a:p>
            <a:pPr>
              <a:buFont typeface="Arial" pitchFamily="34" charset="0"/>
              <a:buChar char="•"/>
            </a:pPr>
            <a:r>
              <a:rPr lang="ru-RU" sz="3200" b="1" dirty="0" smtClean="0"/>
              <a:t>  Непоследовательность процессуального законодательства в части требования к содержанию и форме заключения эксперта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14348" y="857232"/>
            <a:ext cx="77153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ПРОЦЕССУАЛЬНЫЕ ОСОБЕННОСТИ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НАЗНАЧЕНИЯ И ПРОВЕДЕНИЯ СУДЕБНОЙ ЭКСПЕРТИЗЫ</a:t>
            </a:r>
          </a:p>
          <a:p>
            <a:pPr algn="ctr"/>
            <a:endParaRPr lang="ru-RU" sz="3600" b="1" dirty="0" smtClean="0">
              <a:solidFill>
                <a:srgbClr val="002060"/>
              </a:solidFill>
            </a:endParaRPr>
          </a:p>
          <a:p>
            <a:pPr algn="ctr"/>
            <a:endParaRPr lang="ru-RU" sz="36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3600" b="1" dirty="0" smtClean="0"/>
              <a:t>Права, обязанности, статус, ответственность эксперта, содержание заключения эксперта</a:t>
            </a:r>
            <a:endParaRPr lang="ru-RU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Необходимость выделения судебно-оценочной экспертизы в отдельный род  в рамках судебно-экономической экспертизы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	 </a:t>
            </a:r>
          </a:p>
          <a:p>
            <a:pPr>
              <a:buNone/>
            </a:pPr>
            <a:r>
              <a:rPr lang="ru-RU" b="1" dirty="0" smtClean="0"/>
              <a:t>	Отличие от других экспертиз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	*Специфический вид деятельности *Особенность </a:t>
            </a:r>
            <a:r>
              <a:rPr lang="ru-RU" dirty="0"/>
              <a:t>методологического </a:t>
            </a:r>
            <a:r>
              <a:rPr lang="ru-RU" dirty="0" smtClean="0"/>
              <a:t>процесса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Н</a:t>
            </a:r>
            <a:r>
              <a:rPr lang="ru-RU" b="1" dirty="0" smtClean="0"/>
              <a:t>аправление развития:</a:t>
            </a:r>
          </a:p>
          <a:p>
            <a:pPr>
              <a:buNone/>
            </a:pPr>
            <a:r>
              <a:rPr lang="ru-RU" b="1" dirty="0" smtClean="0"/>
              <a:t>    *</a:t>
            </a:r>
            <a:r>
              <a:rPr lang="ru-RU" dirty="0" smtClean="0"/>
              <a:t>Подготовка </a:t>
            </a:r>
            <a:r>
              <a:rPr lang="ru-RU" dirty="0"/>
              <a:t>кадров судебных экспертов </a:t>
            </a:r>
            <a:r>
              <a:rPr lang="ru-RU" dirty="0" smtClean="0"/>
              <a:t> *Создание </a:t>
            </a:r>
            <a:r>
              <a:rPr lang="ru-RU" dirty="0"/>
              <a:t>профессиональных </a:t>
            </a:r>
            <a:r>
              <a:rPr lang="ru-RU" dirty="0" smtClean="0"/>
              <a:t>объединений </a:t>
            </a:r>
            <a:r>
              <a:rPr lang="ru-RU" dirty="0"/>
              <a:t>экспертов-оценщиков.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28596" y="857232"/>
            <a:ext cx="8286808" cy="5268931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	</a:t>
            </a:r>
            <a:r>
              <a:rPr lang="ru-RU" sz="4400" b="1" dirty="0" smtClean="0">
                <a:solidFill>
                  <a:srgbClr val="FF0000"/>
                </a:solidFill>
              </a:rPr>
              <a:t>Классы </a:t>
            </a:r>
            <a:r>
              <a:rPr lang="ru-RU" sz="4400" b="1" dirty="0">
                <a:solidFill>
                  <a:srgbClr val="FF0000"/>
                </a:solidFill>
              </a:rPr>
              <a:t>и роды судебных экспертиз </a:t>
            </a:r>
            <a:r>
              <a:rPr lang="ru-RU" sz="4400" b="1" dirty="0" smtClean="0">
                <a:solidFill>
                  <a:srgbClr val="FF0000"/>
                </a:solidFill>
              </a:rPr>
              <a:t>различаются:</a:t>
            </a:r>
          </a:p>
          <a:p>
            <a:r>
              <a:rPr lang="ru-RU" sz="4400" b="1" dirty="0" smtClean="0"/>
              <a:t>по </a:t>
            </a:r>
            <a:r>
              <a:rPr lang="ru-RU" sz="4400" b="1" dirty="0"/>
              <a:t>предмету </a:t>
            </a:r>
            <a:r>
              <a:rPr lang="ru-RU" sz="4400" b="1" dirty="0" smtClean="0"/>
              <a:t>исследования</a:t>
            </a:r>
          </a:p>
          <a:p>
            <a:r>
              <a:rPr lang="ru-RU" sz="4400" b="1" dirty="0" smtClean="0"/>
              <a:t>по </a:t>
            </a:r>
            <a:r>
              <a:rPr lang="ru-RU" sz="4400" b="1" dirty="0"/>
              <a:t>объекту </a:t>
            </a:r>
            <a:r>
              <a:rPr lang="ru-RU" sz="4400" b="1" dirty="0" smtClean="0"/>
              <a:t>исследования </a:t>
            </a:r>
          </a:p>
          <a:p>
            <a:r>
              <a:rPr lang="ru-RU" sz="4400" b="1" dirty="0" smtClean="0"/>
              <a:t>по методам исследования</a:t>
            </a:r>
          </a:p>
          <a:p>
            <a:r>
              <a:rPr lang="ru-RU" sz="4400" b="1" dirty="0" smtClean="0"/>
              <a:t>по отрасли </a:t>
            </a:r>
            <a:r>
              <a:rPr lang="ru-RU" sz="4400" b="1" dirty="0"/>
              <a:t>специальных </a:t>
            </a:r>
            <a:r>
              <a:rPr lang="ru-RU" sz="4400" b="1" dirty="0" smtClean="0"/>
              <a:t>знаний</a:t>
            </a:r>
            <a:endParaRPr lang="ru-RU" sz="4400" b="1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00034" y="642918"/>
            <a:ext cx="8001056" cy="5483245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4400" dirty="0" smtClean="0"/>
              <a:t>	</a:t>
            </a:r>
            <a:r>
              <a:rPr lang="ru-RU" sz="8000" b="1" dirty="0" smtClean="0">
                <a:solidFill>
                  <a:srgbClr val="FF0000"/>
                </a:solidFill>
              </a:rPr>
              <a:t>Род судебной экспертизы  «Товароведческая экспертиза»</a:t>
            </a:r>
          </a:p>
          <a:p>
            <a:pPr>
              <a:buNone/>
            </a:pPr>
            <a:endParaRPr lang="ru-RU" sz="4400" dirty="0"/>
          </a:p>
          <a:p>
            <a:pPr>
              <a:buNone/>
            </a:pPr>
            <a:r>
              <a:rPr lang="ru-RU" sz="9600" dirty="0"/>
              <a:t>19.1. «Исследование промышленных  (непродовольственных) товаров, в том числе с целью проведения их оценки»</a:t>
            </a:r>
          </a:p>
          <a:p>
            <a:pPr>
              <a:buNone/>
            </a:pPr>
            <a:r>
              <a:rPr lang="ru-RU" sz="9600" dirty="0"/>
              <a:t>19.2. «Исследование продовольственных товаров, в том числе с целью проведения их оценки»</a:t>
            </a:r>
          </a:p>
          <a:p>
            <a:pPr>
              <a:buNone/>
            </a:pPr>
            <a:r>
              <a:rPr lang="ru-RU" sz="4400" dirty="0" smtClean="0"/>
              <a:t>	</a:t>
            </a:r>
          </a:p>
          <a:p>
            <a:pPr>
              <a:buNone/>
            </a:pPr>
            <a:r>
              <a:rPr lang="ru-RU" sz="4400" dirty="0" smtClean="0"/>
              <a:t>	</a:t>
            </a:r>
            <a:r>
              <a:rPr lang="ru-RU" sz="8000" b="1" dirty="0" smtClean="0">
                <a:solidFill>
                  <a:srgbClr val="FF0000"/>
                </a:solidFill>
              </a:rPr>
              <a:t>Род </a:t>
            </a:r>
            <a:r>
              <a:rPr lang="ru-RU" sz="8000" b="1" dirty="0">
                <a:solidFill>
                  <a:srgbClr val="FF0000"/>
                </a:solidFill>
              </a:rPr>
              <a:t>судебной экспертизы «</a:t>
            </a:r>
            <a:r>
              <a:rPr lang="ru-RU" sz="8000" b="1" dirty="0" err="1">
                <a:solidFill>
                  <a:srgbClr val="FF0000"/>
                </a:solidFill>
              </a:rPr>
              <a:t>Автотехническая</a:t>
            </a:r>
            <a:r>
              <a:rPr lang="ru-RU" sz="8000" b="1" dirty="0">
                <a:solidFill>
                  <a:srgbClr val="FF0000"/>
                </a:solidFill>
              </a:rPr>
              <a:t> экспертиза</a:t>
            </a:r>
            <a:r>
              <a:rPr lang="ru-RU" sz="8000" b="1" dirty="0" smtClean="0"/>
              <a:t>»</a:t>
            </a:r>
          </a:p>
          <a:p>
            <a:pPr>
              <a:buNone/>
            </a:pPr>
            <a:endParaRPr lang="ru-RU" sz="4400" dirty="0" smtClean="0"/>
          </a:p>
          <a:p>
            <a:pPr>
              <a:buNone/>
            </a:pPr>
            <a:r>
              <a:rPr lang="ru-RU" sz="9600" dirty="0" smtClean="0"/>
              <a:t>13.4</a:t>
            </a:r>
            <a:r>
              <a:rPr lang="ru-RU" sz="9600" dirty="0"/>
              <a:t>. «Исследование транспортных средств в целях определения стоимости восстановительного ремонта и оценки»</a:t>
            </a:r>
          </a:p>
          <a:p>
            <a:pPr>
              <a:buNone/>
            </a:pPr>
            <a:r>
              <a:rPr lang="ru-RU" sz="4400" dirty="0" smtClean="0"/>
              <a:t>	</a:t>
            </a:r>
          </a:p>
          <a:p>
            <a:pPr>
              <a:buNone/>
            </a:pPr>
            <a:r>
              <a:rPr lang="ru-RU" sz="4400" b="1" dirty="0" smtClean="0"/>
              <a:t>    </a:t>
            </a:r>
            <a:r>
              <a:rPr lang="ru-RU" sz="8000" b="1" dirty="0" smtClean="0">
                <a:solidFill>
                  <a:srgbClr val="FF0000"/>
                </a:solidFill>
              </a:rPr>
              <a:t>Род судебной экспертизы  «Строительно-техническая»</a:t>
            </a:r>
          </a:p>
          <a:p>
            <a:pPr>
              <a:buNone/>
            </a:pPr>
            <a:endParaRPr lang="ru-RU" sz="4400" dirty="0" smtClean="0"/>
          </a:p>
          <a:p>
            <a:pPr>
              <a:buNone/>
            </a:pPr>
            <a:r>
              <a:rPr lang="ru-RU" sz="9600" dirty="0" smtClean="0"/>
              <a:t>№</a:t>
            </a:r>
            <a:r>
              <a:rPr lang="ru-RU" sz="9600" dirty="0"/>
              <a:t>16.1. «Исследование строительных объектов и территории, функционально связанной с ними, в том числе с целью проведения их оценки»</a:t>
            </a:r>
          </a:p>
          <a:p>
            <a:pPr>
              <a:buNone/>
            </a:pPr>
            <a:endParaRPr lang="ru-RU" sz="4400" dirty="0" smtClean="0"/>
          </a:p>
          <a:p>
            <a:pPr>
              <a:buNone/>
            </a:pPr>
            <a:r>
              <a:rPr lang="ru-RU" sz="4400" b="1" dirty="0" smtClean="0"/>
              <a:t>	</a:t>
            </a:r>
            <a:endParaRPr lang="ru-RU" sz="4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ВИДЫ ЭКСПЕРТНЫХ МЕТОДИК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</a:rPr>
              <a:t>Типовые экспертные методики</a:t>
            </a:r>
            <a:r>
              <a:rPr lang="ru-RU" sz="5400" dirty="0" smtClean="0">
                <a:solidFill>
                  <a:srgbClr val="002060"/>
                </a:solidFill>
              </a:rPr>
              <a:t>. </a:t>
            </a:r>
            <a:endParaRPr lang="ru-RU" sz="5400" dirty="0"/>
          </a:p>
          <a:p>
            <a:r>
              <a:rPr lang="ru-RU" sz="5400" b="1" dirty="0" smtClean="0">
                <a:solidFill>
                  <a:srgbClr val="002060"/>
                </a:solidFill>
              </a:rPr>
              <a:t>Конкретные </a:t>
            </a:r>
            <a:r>
              <a:rPr lang="ru-RU" sz="5400" b="1" dirty="0">
                <a:solidFill>
                  <a:srgbClr val="002060"/>
                </a:solidFill>
              </a:rPr>
              <a:t>(</a:t>
            </a:r>
            <a:r>
              <a:rPr lang="ru-RU" sz="5400" b="1" dirty="0" smtClean="0">
                <a:solidFill>
                  <a:srgbClr val="002060"/>
                </a:solidFill>
              </a:rPr>
              <a:t>частные) методики </a:t>
            </a:r>
            <a:endParaRPr lang="ru-RU" sz="5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ЗА 7 ЛЕТ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САМОРЕГУЛИРОВАНИЯ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625857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Не </a:t>
            </a:r>
            <a:r>
              <a:rPr lang="ru-RU" sz="4000" b="1" dirty="0"/>
              <a:t>созданы </a:t>
            </a:r>
            <a:r>
              <a:rPr lang="ru-RU" sz="4000" b="1" dirty="0" smtClean="0"/>
              <a:t>надлежащие национальные стандарты </a:t>
            </a:r>
          </a:p>
          <a:p>
            <a:r>
              <a:rPr lang="ru-RU" sz="4000" b="1" dirty="0" smtClean="0"/>
              <a:t>Не </a:t>
            </a:r>
            <a:r>
              <a:rPr lang="ru-RU" sz="4000" b="1" dirty="0"/>
              <a:t>разработаны методические рекомендации по оценке </a:t>
            </a:r>
            <a:endParaRPr lang="ru-RU" sz="4000" b="1" dirty="0" smtClean="0"/>
          </a:p>
          <a:p>
            <a:pPr>
              <a:buNone/>
            </a:pPr>
            <a:r>
              <a:rPr lang="ru-RU" sz="4000" dirty="0" smtClean="0"/>
              <a:t>	</a:t>
            </a:r>
            <a:endParaRPr lang="ru-RU" sz="4000" b="1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Примеры дискуссионных вопросов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i="1" dirty="0" smtClean="0"/>
              <a:t> </a:t>
            </a:r>
            <a:r>
              <a:rPr lang="ru-RU" b="1" dirty="0" smtClean="0"/>
              <a:t>Использование в оценочной практике </a:t>
            </a:r>
            <a:r>
              <a:rPr lang="ru-RU" b="1" dirty="0"/>
              <a:t>ключевого термина, </a:t>
            </a:r>
            <a:r>
              <a:rPr lang="ru-RU" b="1" dirty="0" smtClean="0"/>
              <a:t>как </a:t>
            </a:r>
            <a:r>
              <a:rPr lang="ru-RU" b="1" dirty="0"/>
              <a:t>вероятностное значение рыночной </a:t>
            </a:r>
            <a:r>
              <a:rPr lang="ru-RU" b="1" dirty="0" smtClean="0"/>
              <a:t>стоимости </a:t>
            </a:r>
          </a:p>
          <a:p>
            <a:r>
              <a:rPr lang="ru-RU" b="1" dirty="0" smtClean="0"/>
              <a:t>Наличие </a:t>
            </a:r>
            <a:r>
              <a:rPr lang="ru-RU" b="1" dirty="0"/>
              <a:t>процессуальных знаний у судебного эксперта и необходимость решения правовых вопросов в процессе проведения судебной оценочной экспертизы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Наличие объективных неопределенностей, влияющих на рыночную стоимость </a:t>
            </a:r>
          </a:p>
          <a:p>
            <a:pPr>
              <a:buNone/>
            </a:pPr>
            <a:r>
              <a:rPr lang="ru-RU" dirty="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</TotalTime>
  <Words>287</Words>
  <Application>Microsoft Office PowerPoint</Application>
  <PresentationFormat>Экран (4:3)</PresentationFormat>
  <Paragraphs>78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Голощапова Татьяна Васильевна</vt:lpstr>
      <vt:lpstr>АКТУАЛЬНОСТЬ ИССЛЕДОВАНИЯ</vt:lpstr>
      <vt:lpstr>Слайд 3</vt:lpstr>
      <vt:lpstr>Необходимость выделения судебно-оценочной экспертизы в отдельный род  в рамках судебно-экономической экспертизы</vt:lpstr>
      <vt:lpstr>Слайд 5</vt:lpstr>
      <vt:lpstr>Слайд 6</vt:lpstr>
      <vt:lpstr>ВИДЫ ЭКСПЕРТНЫХ МЕТОДИК</vt:lpstr>
      <vt:lpstr>  ЗА 7 ЛЕТ  САМОРЕГУЛИРОВАНИЯ</vt:lpstr>
      <vt:lpstr>Примеры дискуссионных вопросов</vt:lpstr>
      <vt:lpstr>НЕОДНОРОДНОСТЬ АРБИТРАЖНОЙ ПРАКТИКИ</vt:lpstr>
      <vt:lpstr>ФОРМИРОВАНИЕ ПРОЦЕССУАЛЬНОГО ДОКУМЕНТА – ЗАКЛЮЧЕНИЯ ЭКСПЕРТА</vt:lpstr>
      <vt:lpstr>БЕЗ ТРЕТЕЙСКИХ СУДОВ НЕ ОБОЙТИСЬ</vt:lpstr>
      <vt:lpstr>ОСНОВНЫЕ МЕТОДОЛОГИЧЕСКИЕ АСПЕКТЫ СУДЕБНОЙ ОЦЕНОЧНОЙ ЭКСПЕРТИЗЫ, ТРЕБУЮЩИЕ РЕШЕНИЯ НА ЗАКОНОДАТЕЛЬНОМ УРОВНЕ  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Голощапова Татьяна Васильевна</dc:title>
  <dc:creator>BEST</dc:creator>
  <cp:lastModifiedBy>BEST</cp:lastModifiedBy>
  <cp:revision>58</cp:revision>
  <dcterms:created xsi:type="dcterms:W3CDTF">2014-11-13T15:53:23Z</dcterms:created>
  <dcterms:modified xsi:type="dcterms:W3CDTF">2017-03-09T15:31:07Z</dcterms:modified>
</cp:coreProperties>
</file>